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7" r:id="rId1"/>
  </p:sldMasterIdLst>
  <p:notesMasterIdLst>
    <p:notesMasterId r:id="rId13"/>
  </p:notesMasterIdLst>
  <p:handoutMasterIdLst>
    <p:handoutMasterId r:id="rId14"/>
  </p:handoutMasterIdLst>
  <p:sldIdLst>
    <p:sldId id="326" r:id="rId2"/>
    <p:sldId id="343" r:id="rId3"/>
    <p:sldId id="377" r:id="rId4"/>
    <p:sldId id="379" r:id="rId5"/>
    <p:sldId id="380" r:id="rId6"/>
    <p:sldId id="381" r:id="rId7"/>
    <p:sldId id="385" r:id="rId8"/>
    <p:sldId id="384" r:id="rId9"/>
    <p:sldId id="383" r:id="rId10"/>
    <p:sldId id="382" r:id="rId11"/>
    <p:sldId id="378" r:id="rId12"/>
  </p:sldIdLst>
  <p:sldSz cx="9144000" cy="6858000" type="screen4x3"/>
  <p:notesSz cx="7010400" cy="9236075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09" userDrawn="1">
          <p15:clr>
            <a:srgbClr val="A4A3A4"/>
          </p15:clr>
        </p15:guide>
        <p15:guide id="2" pos="2208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AB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84" autoAdjust="0"/>
    <p:restoredTop sz="86686" autoAdjust="0"/>
  </p:normalViewPr>
  <p:slideViewPr>
    <p:cSldViewPr snapToGrid="0" snapToObjects="1" showGuides="1">
      <p:cViewPr varScale="1">
        <p:scale>
          <a:sx n="99" d="100"/>
          <a:sy n="99" d="100"/>
        </p:scale>
        <p:origin x="96" y="13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9" d="100"/>
          <a:sy n="89" d="100"/>
        </p:scale>
        <p:origin x="-3720" y="-102"/>
      </p:cViewPr>
      <p:guideLst>
        <p:guide orient="horz" pos="2909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1804"/>
          </a:xfrm>
          <a:prstGeom prst="rect">
            <a:avLst/>
          </a:prstGeom>
        </p:spPr>
        <p:txBody>
          <a:bodyPr vert="horz" lIns="92830" tIns="46415" rIns="92830" bIns="46415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40" y="0"/>
            <a:ext cx="3037840" cy="461804"/>
          </a:xfrm>
          <a:prstGeom prst="rect">
            <a:avLst/>
          </a:prstGeom>
        </p:spPr>
        <p:txBody>
          <a:bodyPr vert="horz" lIns="92830" tIns="46415" rIns="92830" bIns="46415" rtlCol="0"/>
          <a:lstStyle>
            <a:lvl1pPr algn="r">
              <a:defRPr sz="1200"/>
            </a:lvl1pPr>
          </a:lstStyle>
          <a:p>
            <a:fld id="{6554B203-ADE4-4F6A-854A-8C3F81E52D92}" type="datetimeFigureOut">
              <a:rPr lang="en-US" smtClean="0"/>
              <a:pPr/>
              <a:t>2/13/2020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72668"/>
            <a:ext cx="3037840" cy="461804"/>
          </a:xfrm>
          <a:prstGeom prst="rect">
            <a:avLst/>
          </a:prstGeom>
        </p:spPr>
        <p:txBody>
          <a:bodyPr vert="horz" lIns="92830" tIns="46415" rIns="92830" bIns="46415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40" y="8772668"/>
            <a:ext cx="3037840" cy="461804"/>
          </a:xfrm>
          <a:prstGeom prst="rect">
            <a:avLst/>
          </a:prstGeom>
        </p:spPr>
        <p:txBody>
          <a:bodyPr vert="horz" lIns="92830" tIns="46415" rIns="92830" bIns="46415" rtlCol="0" anchor="b"/>
          <a:lstStyle>
            <a:lvl1pPr algn="r">
              <a:defRPr sz="1200"/>
            </a:lvl1pPr>
          </a:lstStyle>
          <a:p>
            <a:fld id="{40E7F5FF-7A00-42DE-94C8-3F3FF29EE23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542544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1804"/>
          </a:xfrm>
          <a:prstGeom prst="rect">
            <a:avLst/>
          </a:prstGeom>
        </p:spPr>
        <p:txBody>
          <a:bodyPr vert="horz" lIns="92830" tIns="46415" rIns="92830" bIns="46415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40" y="0"/>
            <a:ext cx="3037840" cy="461804"/>
          </a:xfrm>
          <a:prstGeom prst="rect">
            <a:avLst/>
          </a:prstGeom>
        </p:spPr>
        <p:txBody>
          <a:bodyPr vert="horz" lIns="92830" tIns="46415" rIns="92830" bIns="46415" rtlCol="0"/>
          <a:lstStyle>
            <a:lvl1pPr algn="r">
              <a:defRPr sz="1200"/>
            </a:lvl1pPr>
          </a:lstStyle>
          <a:p>
            <a:fld id="{17A5570F-A850-4E88-965C-C95DB052BDB1}" type="datetimeFigureOut">
              <a:rPr lang="en-US" smtClean="0"/>
              <a:pPr/>
              <a:t>2/13/2020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95388" y="692150"/>
            <a:ext cx="4619625" cy="34639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830" tIns="46415" rIns="92830" bIns="46415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1" y="4387136"/>
            <a:ext cx="5608320" cy="4156234"/>
          </a:xfrm>
          <a:prstGeom prst="rect">
            <a:avLst/>
          </a:prstGeom>
        </p:spPr>
        <p:txBody>
          <a:bodyPr vert="horz" lIns="92830" tIns="46415" rIns="92830" bIns="46415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772668"/>
            <a:ext cx="3037840" cy="461804"/>
          </a:xfrm>
          <a:prstGeom prst="rect">
            <a:avLst/>
          </a:prstGeom>
        </p:spPr>
        <p:txBody>
          <a:bodyPr vert="horz" lIns="92830" tIns="46415" rIns="92830" bIns="46415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40" y="8772668"/>
            <a:ext cx="3037840" cy="461804"/>
          </a:xfrm>
          <a:prstGeom prst="rect">
            <a:avLst/>
          </a:prstGeom>
        </p:spPr>
        <p:txBody>
          <a:bodyPr vert="horz" lIns="92830" tIns="46415" rIns="92830" bIns="46415" rtlCol="0" anchor="b"/>
          <a:lstStyle>
            <a:lvl1pPr algn="r">
              <a:defRPr sz="1200"/>
            </a:lvl1pPr>
          </a:lstStyle>
          <a:p>
            <a:fld id="{9FF0CFCD-5EB6-44F4-B37C-0831010E8EE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755389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F0CFCD-5EB6-44F4-B37C-0831010E8EE8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50307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F0CFCD-5EB6-44F4-B37C-0831010E8EE8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19744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F0CFCD-5EB6-44F4-B37C-0831010E8EE8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01476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F0CFCD-5EB6-44F4-B37C-0831010E8EE8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21379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F0CFCD-5EB6-44F4-B37C-0831010E8EE8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25672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F0CFCD-5EB6-44F4-B37C-0831010E8EE8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34222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F0CFCD-5EB6-44F4-B37C-0831010E8EE8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87277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F0CFCD-5EB6-44F4-B37C-0831010E8EE8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52256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F0CFCD-5EB6-44F4-B37C-0831010E8EE8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41590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F0CFCD-5EB6-44F4-B37C-0831010E8EE8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30981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215411" y="0"/>
            <a:ext cx="8928589" cy="9227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TEXT STYLE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"/>
          </p:nvPr>
        </p:nvSpPr>
        <p:spPr>
          <a:xfrm>
            <a:off x="220434" y="1140903"/>
            <a:ext cx="8703126" cy="51455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/>
            </a:lvl1pPr>
            <a:lvl4pPr marL="1600200" indent="-228600">
              <a:buFont typeface="Arial" panose="020B0604020202020204" pitchFamily="34" charset="0"/>
              <a:buChar char="•"/>
              <a:defRPr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7531511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215411" y="0"/>
            <a:ext cx="8928589" cy="9227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TEXT STYLE</a:t>
            </a:r>
          </a:p>
        </p:txBody>
      </p:sp>
    </p:spTree>
    <p:extLst>
      <p:ext uri="{BB962C8B-B14F-4D97-AF65-F5344CB8AC3E}">
        <p14:creationId xmlns:p14="http://schemas.microsoft.com/office/powerpoint/2010/main" val="26939665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>
            <a:spLocks noGrp="1"/>
          </p:cNvSpPr>
          <p:nvPr>
            <p:ph type="title"/>
          </p:nvPr>
        </p:nvSpPr>
        <p:spPr>
          <a:xfrm>
            <a:off x="215411" y="0"/>
            <a:ext cx="8928589" cy="9227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TEXT STYLE</a:t>
            </a:r>
          </a:p>
        </p:txBody>
      </p:sp>
    </p:spTree>
    <p:extLst>
      <p:ext uri="{BB962C8B-B14F-4D97-AF65-F5344CB8AC3E}">
        <p14:creationId xmlns:p14="http://schemas.microsoft.com/office/powerpoint/2010/main" val="747715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84"/>
          <a:stretch/>
        </p:blipFill>
        <p:spPr>
          <a:xfrm>
            <a:off x="0" y="-16042"/>
            <a:ext cx="9144000" cy="687404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Kroll_Page_1_Top_110613.pd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808182"/>
          </a:xfrm>
          <a:prstGeom prst="rect">
            <a:avLst/>
          </a:prstGeom>
        </p:spPr>
      </p:pic>
      <p:cxnSp>
        <p:nvCxnSpPr>
          <p:cNvPr id="6" name="Straight Connector 5"/>
          <p:cNvCxnSpPr/>
          <p:nvPr userDrawn="1"/>
        </p:nvCxnSpPr>
        <p:spPr>
          <a:xfrm>
            <a:off x="0" y="808182"/>
            <a:ext cx="9144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51122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215411" y="0"/>
            <a:ext cx="8928589" cy="9227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TEXT STYLE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idx="1"/>
          </p:nvPr>
        </p:nvSpPr>
        <p:spPr>
          <a:xfrm>
            <a:off x="220434" y="1140903"/>
            <a:ext cx="8703126" cy="514559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4" name="Slide Number Placeholder 5"/>
          <p:cNvSpPr txBox="1">
            <a:spLocks/>
          </p:cNvSpPr>
          <p:nvPr userDrawn="1"/>
        </p:nvSpPr>
        <p:spPr>
          <a:xfrm>
            <a:off x="7091361" y="6430502"/>
            <a:ext cx="1832199" cy="4274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54052F-69B8-4D78-811B-8C3AAF417751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 pitchFamily="34" charset="0"/>
                <a:ea typeface="Verdana" pitchFamily="34" charset="0"/>
                <a:cs typeface="Verdana" pitchFamily="34" charset="0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entury Gothic" panose="020B0502020202020204" pitchFamily="34" charset="0"/>
                <a:ea typeface="Verdana" pitchFamily="34" charset="0"/>
                <a:cs typeface="Verdana" pitchFamily="34" charset="0"/>
              </a:rPr>
              <a:t> | 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 pitchFamily="34" charset="0"/>
                <a:ea typeface="Verdana" pitchFamily="34" charset="0"/>
                <a:cs typeface="Verdana" pitchFamily="34" charset="0"/>
              </a:rPr>
              <a:t>www.kbra.com</a:t>
            </a:r>
          </a:p>
        </p:txBody>
      </p:sp>
    </p:spTree>
    <p:extLst>
      <p:ext uri="{BB962C8B-B14F-4D97-AF65-F5344CB8AC3E}">
        <p14:creationId xmlns:p14="http://schemas.microsoft.com/office/powerpoint/2010/main" val="41095587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77" r:id="rId2"/>
    <p:sldLayoutId id="2147483676" r:id="rId3"/>
    <p:sldLayoutId id="2147483675" r:id="rId4"/>
    <p:sldLayoutId id="2147483678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000" b="1" kern="1200">
          <a:solidFill>
            <a:schemeClr val="bg1"/>
          </a:solidFill>
          <a:latin typeface="Century Gothic" panose="020B0502020202020204" pitchFamily="34" charset="0"/>
          <a:ea typeface="Verdana" panose="020B0604030504040204" pitchFamily="34" charset="0"/>
          <a:cs typeface="Verdana" panose="020B06040305040402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Clr>
          <a:srgbClr val="F0AB00"/>
        </a:buClr>
        <a:buFont typeface="Wingdings" panose="05000000000000000000" pitchFamily="2" charset="2"/>
        <a:buNone/>
        <a:defRPr sz="2400" kern="1200">
          <a:solidFill>
            <a:schemeClr val="tx1"/>
          </a:solidFill>
          <a:latin typeface="+mn-lt"/>
          <a:ea typeface="Verdana" panose="020B0604030504040204" pitchFamily="34" charset="0"/>
          <a:cs typeface="Verdana" panose="020B060403050404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F0AB00"/>
        </a:buClr>
        <a:buFont typeface="Wingdings" panose="05000000000000000000" pitchFamily="2" charset="2"/>
        <a:buChar char="§"/>
        <a:defRPr sz="2000" b="0" kern="1200">
          <a:solidFill>
            <a:schemeClr val="tx1"/>
          </a:solidFill>
          <a:latin typeface="+mj-lt"/>
          <a:ea typeface="Verdana" panose="020B0604030504040204" pitchFamily="34" charset="0"/>
          <a:cs typeface="Verdana" panose="020B060403050404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F0AB00"/>
        </a:buClr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+mj-lt"/>
          <a:ea typeface="Verdana" panose="020B0604030504040204" pitchFamily="34" charset="0"/>
          <a:cs typeface="Verdana" panose="020B060403050404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F0AB00"/>
        </a:buClr>
        <a:buFont typeface="Courier New" panose="02070309020205020404" pitchFamily="49" charset="0"/>
        <a:buChar char="o"/>
        <a:defRPr sz="1600" b="0" kern="1200">
          <a:solidFill>
            <a:schemeClr val="tx1"/>
          </a:solidFill>
          <a:latin typeface="+mj-lt"/>
          <a:ea typeface="Verdana" panose="020B0604030504040204" pitchFamily="34" charset="0"/>
          <a:cs typeface="Verdana" panose="020B060403050404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F0AB00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notebooks/welcome.ipynb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9" t="2774" r="1415" b="3457"/>
          <a:stretch/>
        </p:blipFill>
        <p:spPr>
          <a:xfrm>
            <a:off x="0" y="776377"/>
            <a:ext cx="9144000" cy="6072997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0" y="6382677"/>
            <a:ext cx="9144000" cy="475323"/>
          </a:xfrm>
          <a:prstGeom prst="rect">
            <a:avLst/>
          </a:prstGeom>
          <a:solidFill>
            <a:schemeClr val="tx1">
              <a:alpha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bg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2500" dirty="0">
                <a:solidFill>
                  <a:schemeClr val="bg1"/>
                </a:solidFill>
                <a:latin typeface="Century Gothic" panose="020B0502020202020204" pitchFamily="34" charset="0"/>
              </a:rPr>
              <a:t>KROLL BOND RATING AGENCY, INC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539089" y="2101318"/>
            <a:ext cx="6065822" cy="3212959"/>
          </a:xfrm>
          <a:prstGeom prst="rect">
            <a:avLst/>
          </a:prstGeom>
          <a:solidFill>
            <a:srgbClr val="F0AB00">
              <a:alpha val="8902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bg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3600" dirty="0">
                <a:solidFill>
                  <a:schemeClr val="bg1"/>
                </a:solidFill>
                <a:latin typeface="Century Gothic" panose="020B0502020202020204" pitchFamily="34" charset="0"/>
              </a:rPr>
              <a:t>Jupyter Notebooks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0" y="776377"/>
            <a:ext cx="91440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44406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Colab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B616DC-1E71-492B-99CB-1432C0D901FA}"/>
              </a:ext>
            </a:extLst>
          </p:cNvPr>
          <p:cNvSpPr txBox="1"/>
          <p:nvPr/>
        </p:nvSpPr>
        <p:spPr>
          <a:xfrm>
            <a:off x="767166" y="1036104"/>
            <a:ext cx="70517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dirty="0" err="1"/>
              <a:t>Click</a:t>
            </a:r>
            <a:r>
              <a:rPr lang="es-419" dirty="0"/>
              <a:t> GitHub and </a:t>
            </a:r>
            <a:r>
              <a:rPr lang="es-419" dirty="0" err="1"/>
              <a:t>search</a:t>
            </a:r>
            <a:r>
              <a:rPr lang="es-419" dirty="0"/>
              <a:t> </a:t>
            </a:r>
            <a:r>
              <a:rPr lang="es-419" dirty="0" err="1"/>
              <a:t>for</a:t>
            </a:r>
            <a:r>
              <a:rPr lang="es-419" dirty="0"/>
              <a:t> </a:t>
            </a:r>
            <a:r>
              <a:rPr lang="es-419" dirty="0" err="1"/>
              <a:t>the</a:t>
            </a:r>
            <a:r>
              <a:rPr lang="es-419" dirty="0"/>
              <a:t> </a:t>
            </a:r>
            <a:r>
              <a:rPr lang="es-419" dirty="0" err="1"/>
              <a:t>version</a:t>
            </a:r>
            <a:r>
              <a:rPr lang="es-419" dirty="0"/>
              <a:t> 3 </a:t>
            </a:r>
            <a:r>
              <a:rPr lang="es-419" dirty="0" err="1"/>
              <a:t>of</a:t>
            </a:r>
            <a:r>
              <a:rPr lang="es-419" dirty="0"/>
              <a:t> </a:t>
            </a:r>
            <a:r>
              <a:rPr lang="es-419" dirty="0" err="1"/>
              <a:t>the</a:t>
            </a:r>
            <a:r>
              <a:rPr lang="es-419" dirty="0"/>
              <a:t> </a:t>
            </a:r>
            <a:r>
              <a:rPr lang="es-419" dirty="0" err="1"/>
              <a:t>fast</a:t>
            </a:r>
            <a:r>
              <a:rPr lang="es-419" dirty="0"/>
              <a:t> </a:t>
            </a:r>
            <a:r>
              <a:rPr lang="es-419" dirty="0" err="1"/>
              <a:t>ai</a:t>
            </a:r>
            <a:r>
              <a:rPr lang="es-419" dirty="0"/>
              <a:t> </a:t>
            </a:r>
            <a:r>
              <a:rPr lang="es-419" dirty="0" err="1"/>
              <a:t>course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06259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Colab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B616DC-1E71-492B-99CB-1432C0D901FA}"/>
              </a:ext>
            </a:extLst>
          </p:cNvPr>
          <p:cNvSpPr txBox="1"/>
          <p:nvPr/>
        </p:nvSpPr>
        <p:spPr>
          <a:xfrm>
            <a:off x="767166" y="1036104"/>
            <a:ext cx="70517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dirty="0" err="1"/>
              <a:t>Click</a:t>
            </a:r>
            <a:r>
              <a:rPr lang="es-419" dirty="0"/>
              <a:t> GitHub and </a:t>
            </a:r>
            <a:r>
              <a:rPr lang="es-419" dirty="0" err="1"/>
              <a:t>search</a:t>
            </a:r>
            <a:r>
              <a:rPr lang="es-419" dirty="0"/>
              <a:t> </a:t>
            </a:r>
            <a:r>
              <a:rPr lang="es-419" dirty="0" err="1"/>
              <a:t>for</a:t>
            </a:r>
            <a:r>
              <a:rPr lang="es-419" dirty="0"/>
              <a:t> </a:t>
            </a:r>
            <a:r>
              <a:rPr lang="es-419" dirty="0" err="1"/>
              <a:t>the</a:t>
            </a:r>
            <a:r>
              <a:rPr lang="es-419" dirty="0"/>
              <a:t> </a:t>
            </a:r>
            <a:r>
              <a:rPr lang="es-419" dirty="0" err="1"/>
              <a:t>version</a:t>
            </a:r>
            <a:r>
              <a:rPr lang="es-419" dirty="0"/>
              <a:t> 3 </a:t>
            </a:r>
            <a:r>
              <a:rPr lang="es-419" dirty="0" err="1"/>
              <a:t>of</a:t>
            </a:r>
            <a:r>
              <a:rPr lang="es-419" dirty="0"/>
              <a:t> </a:t>
            </a:r>
            <a:r>
              <a:rPr lang="es-419" dirty="0" err="1"/>
              <a:t>the</a:t>
            </a:r>
            <a:r>
              <a:rPr lang="es-419" dirty="0"/>
              <a:t> </a:t>
            </a:r>
            <a:r>
              <a:rPr lang="es-419" dirty="0" err="1"/>
              <a:t>fast</a:t>
            </a:r>
            <a:r>
              <a:rPr lang="es-419" dirty="0"/>
              <a:t> </a:t>
            </a:r>
            <a:r>
              <a:rPr lang="es-419" dirty="0" err="1"/>
              <a:t>ai</a:t>
            </a:r>
            <a:r>
              <a:rPr lang="es-419" dirty="0"/>
              <a:t> </a:t>
            </a:r>
            <a:r>
              <a:rPr lang="es-419" dirty="0" err="1"/>
              <a:t>course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37771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A86FB56-DC78-4AB4-9241-A77EFB1E4CC0}"/>
              </a:ext>
            </a:extLst>
          </p:cNvPr>
          <p:cNvSpPr txBox="1">
            <a:spLocks/>
          </p:cNvSpPr>
          <p:nvPr/>
        </p:nvSpPr>
        <p:spPr>
          <a:xfrm>
            <a:off x="838200" y="1226032"/>
            <a:ext cx="3352800" cy="505426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0AB00"/>
              </a:buClr>
              <a:buFont typeface="Wingdings" panose="05000000000000000000" pitchFamily="2" charset="2"/>
              <a:buNone/>
              <a:defRPr sz="2400" kern="120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0AB00"/>
              </a:buClr>
              <a:buFont typeface="Wingdings" panose="05000000000000000000" pitchFamily="2" charset="2"/>
              <a:buChar char="§"/>
              <a:defRPr sz="2000" b="0" kern="12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0AB00"/>
              </a:buClr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0AB00"/>
              </a:buClr>
              <a:buFont typeface="Courier New" panose="02070309020205020404" pitchFamily="49" charset="0"/>
              <a:buChar char="o"/>
              <a:defRPr sz="1600" b="0" kern="12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0AB0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+mj-lt"/>
              </a:rPr>
              <a:t>Pete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dirty="0"/>
              <a:t>Introduction</a:t>
            </a:r>
          </a:p>
          <a:p>
            <a:pPr marL="1028700" lvl="1" indent="-342900"/>
            <a:r>
              <a:rPr lang="en-US" sz="1400" dirty="0"/>
              <a:t>CMBS</a:t>
            </a:r>
          </a:p>
          <a:p>
            <a:pPr marL="1028700" lvl="1" indent="-342900"/>
            <a:r>
              <a:rPr lang="en-US" sz="1400" dirty="0"/>
              <a:t>Predictive Modelling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dirty="0"/>
              <a:t>Text Mining</a:t>
            </a:r>
          </a:p>
          <a:p>
            <a:pPr marL="971550" lvl="1" indent="-285750"/>
            <a:r>
              <a:rPr lang="en-US" sz="1400" dirty="0"/>
              <a:t>Traditional Regression</a:t>
            </a:r>
          </a:p>
          <a:p>
            <a:pPr marL="971550" lvl="1" indent="-285750"/>
            <a:r>
              <a:rPr lang="en-US" sz="1400" dirty="0"/>
              <a:t>Words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dirty="0"/>
              <a:t>Natural Language Processing</a:t>
            </a:r>
          </a:p>
          <a:p>
            <a:pPr marL="1028700" lvl="1" indent="-342900"/>
            <a:r>
              <a:rPr lang="en-US" sz="1400" dirty="0"/>
              <a:t>CNN</a:t>
            </a:r>
          </a:p>
          <a:p>
            <a:pPr marL="1028700" lvl="1" indent="-342900"/>
            <a:r>
              <a:rPr lang="en-US" sz="1400" dirty="0"/>
              <a:t>GPU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dirty="0"/>
              <a:t>Jupyter Notebook</a:t>
            </a:r>
          </a:p>
          <a:p>
            <a:pPr marL="1028700" lvl="1" indent="-342900"/>
            <a:r>
              <a:rPr lang="en-US" sz="1400" dirty="0"/>
              <a:t>Paperspace Gradient</a:t>
            </a:r>
          </a:p>
          <a:p>
            <a:pPr marL="1028700" lvl="1" indent="-342900"/>
            <a:r>
              <a:rPr lang="en-US" sz="1400" dirty="0"/>
              <a:t>Colab</a:t>
            </a:r>
          </a:p>
          <a:p>
            <a:pPr marL="1028700" lvl="1" indent="-342900"/>
            <a:endParaRPr lang="en-US" sz="1400" dirty="0"/>
          </a:p>
          <a:p>
            <a:pPr marL="971550" lvl="1" indent="-285750"/>
            <a:endParaRPr lang="en-US" sz="1400" dirty="0"/>
          </a:p>
          <a:p>
            <a:pPr marL="971550" lvl="1" indent="-285750"/>
            <a:endParaRPr lang="en-US" sz="1400" dirty="0"/>
          </a:p>
          <a:p>
            <a:endParaRPr lang="en-US" b="1" dirty="0"/>
          </a:p>
          <a:p>
            <a:pPr marL="342900" indent="-342900"/>
            <a:endParaRPr lang="en-US" sz="1400" dirty="0">
              <a:latin typeface="+mj-lt"/>
            </a:endParaRPr>
          </a:p>
          <a:p>
            <a:pPr marL="971550" lvl="1" indent="-285750"/>
            <a:endParaRPr lang="en-US" sz="1400" dirty="0">
              <a:latin typeface="+mj-lt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2000" dirty="0">
              <a:latin typeface="+mj-lt"/>
            </a:endParaRPr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917828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Cheat sheet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A1DE89-9A66-4785-9274-FDF30345FA0E}"/>
              </a:ext>
            </a:extLst>
          </p:cNvPr>
          <p:cNvSpPr txBox="1"/>
          <p:nvPr/>
        </p:nvSpPr>
        <p:spPr>
          <a:xfrm>
            <a:off x="767166" y="1286359"/>
            <a:ext cx="705172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Green Cell – ready to edit code</a:t>
            </a:r>
          </a:p>
          <a:p>
            <a:r>
              <a:rPr lang="en-US" dirty="0"/>
              <a:t>	Enter – new line</a:t>
            </a:r>
          </a:p>
          <a:p>
            <a:r>
              <a:rPr lang="en-US" dirty="0"/>
              <a:t>	Shift + Enter – execute and move</a:t>
            </a:r>
          </a:p>
          <a:p>
            <a:r>
              <a:rPr lang="en-US" dirty="0"/>
              <a:t>	Ctrl + Enter – execute and stay</a:t>
            </a:r>
          </a:p>
          <a:p>
            <a:r>
              <a:rPr lang="en-US" dirty="0"/>
              <a:t>	Escape – leave edit cell mode</a:t>
            </a:r>
          </a:p>
          <a:p>
            <a:endParaRPr lang="en-US" dirty="0"/>
          </a:p>
          <a:p>
            <a:r>
              <a:rPr lang="en-US" dirty="0"/>
              <a:t>Blue Cell –ready to edit notebook</a:t>
            </a:r>
          </a:p>
          <a:p>
            <a:r>
              <a:rPr lang="en-US" dirty="0"/>
              <a:t>	&lt;enter&gt; - switch to editing cell</a:t>
            </a:r>
          </a:p>
          <a:p>
            <a:r>
              <a:rPr lang="en-US" dirty="0"/>
              <a:t>	A  - add cell above</a:t>
            </a:r>
          </a:p>
          <a:p>
            <a:r>
              <a:rPr lang="en-US" dirty="0"/>
              <a:t>	B – add cell below</a:t>
            </a:r>
          </a:p>
          <a:p>
            <a:r>
              <a:rPr lang="en-US" dirty="0"/>
              <a:t>	M – make cell Markdown</a:t>
            </a:r>
          </a:p>
          <a:p>
            <a:r>
              <a:rPr lang="en-US" dirty="0"/>
              <a:t>	X – remove cell</a:t>
            </a:r>
          </a:p>
          <a:p>
            <a:r>
              <a:rPr lang="en-US" dirty="0"/>
              <a:t>	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44384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Colab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A1DE89-9A66-4785-9274-FDF30345FA0E}"/>
              </a:ext>
            </a:extLst>
          </p:cNvPr>
          <p:cNvSpPr txBox="1"/>
          <p:nvPr/>
        </p:nvSpPr>
        <p:spPr>
          <a:xfrm>
            <a:off x="767166" y="1286359"/>
            <a:ext cx="70517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dirty="0">
                <a:hlinkClick r:id="rId3"/>
              </a:rPr>
              <a:t>https://colab.research.google.com/notebooks/welcome.ipynb</a:t>
            </a:r>
            <a:r>
              <a:rPr lang="en-US" dirty="0"/>
              <a:t>	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0B5761-7992-4944-88B3-F3EAAA739D5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3263"/>
          <a:stretch/>
        </p:blipFill>
        <p:spPr>
          <a:xfrm>
            <a:off x="895311" y="1626924"/>
            <a:ext cx="6795437" cy="4676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3961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Colab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CCEC65-9744-445D-8F9C-03A88FE4FB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389" y="1427925"/>
            <a:ext cx="8123722" cy="48631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0B616DC-1E71-492B-99CB-1432C0D901FA}"/>
              </a:ext>
            </a:extLst>
          </p:cNvPr>
          <p:cNvSpPr txBox="1"/>
          <p:nvPr/>
        </p:nvSpPr>
        <p:spPr>
          <a:xfrm>
            <a:off x="767166" y="1036104"/>
            <a:ext cx="70517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dirty="0"/>
              <a:t>File – Open notebook… (Ctrl+O) in Welcome To Colaboratory presents 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11947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Colab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B616DC-1E71-492B-99CB-1432C0D901FA}"/>
              </a:ext>
            </a:extLst>
          </p:cNvPr>
          <p:cNvSpPr txBox="1"/>
          <p:nvPr/>
        </p:nvSpPr>
        <p:spPr>
          <a:xfrm>
            <a:off x="767166" y="1036104"/>
            <a:ext cx="70517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dirty="0" err="1"/>
              <a:t>Click</a:t>
            </a:r>
            <a:r>
              <a:rPr lang="es-419" dirty="0"/>
              <a:t> GitHub and </a:t>
            </a:r>
            <a:r>
              <a:rPr lang="es-419" dirty="0" err="1"/>
              <a:t>search</a:t>
            </a:r>
            <a:r>
              <a:rPr lang="es-419" dirty="0"/>
              <a:t> </a:t>
            </a:r>
            <a:r>
              <a:rPr lang="es-419" dirty="0" err="1"/>
              <a:t>for</a:t>
            </a:r>
            <a:r>
              <a:rPr lang="es-419" dirty="0"/>
              <a:t> </a:t>
            </a:r>
            <a:r>
              <a:rPr lang="es-419" dirty="0" err="1"/>
              <a:t>the</a:t>
            </a:r>
            <a:r>
              <a:rPr lang="es-419" dirty="0"/>
              <a:t> </a:t>
            </a:r>
            <a:r>
              <a:rPr lang="es-419" dirty="0" err="1"/>
              <a:t>version</a:t>
            </a:r>
            <a:r>
              <a:rPr lang="es-419" dirty="0"/>
              <a:t> 3 </a:t>
            </a:r>
            <a:r>
              <a:rPr lang="es-419" dirty="0" err="1"/>
              <a:t>of</a:t>
            </a:r>
            <a:r>
              <a:rPr lang="es-419" dirty="0"/>
              <a:t> </a:t>
            </a:r>
            <a:r>
              <a:rPr lang="es-419" dirty="0" err="1"/>
              <a:t>the</a:t>
            </a:r>
            <a:r>
              <a:rPr lang="es-419" dirty="0"/>
              <a:t> </a:t>
            </a:r>
            <a:r>
              <a:rPr lang="es-419" dirty="0" err="1"/>
              <a:t>fast</a:t>
            </a:r>
            <a:r>
              <a:rPr lang="es-419" dirty="0"/>
              <a:t> </a:t>
            </a:r>
            <a:r>
              <a:rPr lang="es-419" dirty="0" err="1"/>
              <a:t>ai</a:t>
            </a:r>
            <a:r>
              <a:rPr lang="es-419" dirty="0"/>
              <a:t> </a:t>
            </a:r>
            <a:r>
              <a:rPr lang="es-419" dirty="0" err="1"/>
              <a:t>course</a:t>
            </a:r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369185-654A-49BA-B990-B64C436E45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052"/>
          <a:stretch/>
        </p:blipFill>
        <p:spPr>
          <a:xfrm>
            <a:off x="1463039" y="1377714"/>
            <a:ext cx="5984719" cy="4955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1133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Colab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B616DC-1E71-492B-99CB-1432C0D901FA}"/>
              </a:ext>
            </a:extLst>
          </p:cNvPr>
          <p:cNvSpPr txBox="1"/>
          <p:nvPr/>
        </p:nvSpPr>
        <p:spPr>
          <a:xfrm>
            <a:off x="767166" y="1036104"/>
            <a:ext cx="70517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dirty="0"/>
              <a:t>File – </a:t>
            </a:r>
            <a:r>
              <a:rPr lang="es-419" dirty="0" err="1"/>
              <a:t>Save</a:t>
            </a:r>
            <a:r>
              <a:rPr lang="es-419" dirty="0"/>
              <a:t> </a:t>
            </a:r>
            <a:r>
              <a:rPr lang="es-419" dirty="0" err="1"/>
              <a:t>copy</a:t>
            </a:r>
            <a:r>
              <a:rPr lang="es-419" dirty="0"/>
              <a:t> in drive</a:t>
            </a:r>
            <a:endParaRPr lang="en-US" dirty="0"/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9DB78E-DD16-451C-9C40-BCC42899F7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5105" y="1359269"/>
            <a:ext cx="6272112" cy="4976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6304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Colab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B616DC-1E71-492B-99CB-1432C0D901FA}"/>
              </a:ext>
            </a:extLst>
          </p:cNvPr>
          <p:cNvSpPr txBox="1"/>
          <p:nvPr/>
        </p:nvSpPr>
        <p:spPr>
          <a:xfrm>
            <a:off x="767166" y="1036104"/>
            <a:ext cx="70517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dirty="0" err="1"/>
              <a:t>Click</a:t>
            </a:r>
            <a:r>
              <a:rPr lang="es-419" dirty="0"/>
              <a:t> GitHub and </a:t>
            </a:r>
            <a:r>
              <a:rPr lang="es-419" dirty="0" err="1"/>
              <a:t>search</a:t>
            </a:r>
            <a:r>
              <a:rPr lang="es-419" dirty="0"/>
              <a:t> </a:t>
            </a:r>
            <a:r>
              <a:rPr lang="es-419" dirty="0" err="1"/>
              <a:t>for</a:t>
            </a:r>
            <a:r>
              <a:rPr lang="es-419" dirty="0"/>
              <a:t> </a:t>
            </a:r>
            <a:r>
              <a:rPr lang="es-419" dirty="0" err="1"/>
              <a:t>the</a:t>
            </a:r>
            <a:r>
              <a:rPr lang="es-419" dirty="0"/>
              <a:t> </a:t>
            </a:r>
            <a:r>
              <a:rPr lang="es-419" dirty="0" err="1"/>
              <a:t>version</a:t>
            </a:r>
            <a:r>
              <a:rPr lang="es-419" dirty="0"/>
              <a:t> 3 </a:t>
            </a:r>
            <a:r>
              <a:rPr lang="es-419" dirty="0" err="1"/>
              <a:t>of</a:t>
            </a:r>
            <a:r>
              <a:rPr lang="es-419" dirty="0"/>
              <a:t> </a:t>
            </a:r>
            <a:r>
              <a:rPr lang="es-419" dirty="0" err="1"/>
              <a:t>the</a:t>
            </a:r>
            <a:r>
              <a:rPr lang="es-419" dirty="0"/>
              <a:t> </a:t>
            </a:r>
            <a:r>
              <a:rPr lang="es-419" dirty="0" err="1"/>
              <a:t>fast</a:t>
            </a:r>
            <a:r>
              <a:rPr lang="es-419" dirty="0"/>
              <a:t> </a:t>
            </a:r>
            <a:r>
              <a:rPr lang="es-419" dirty="0" err="1"/>
              <a:t>ai</a:t>
            </a:r>
            <a:r>
              <a:rPr lang="es-419" dirty="0"/>
              <a:t> </a:t>
            </a:r>
            <a:r>
              <a:rPr lang="es-419" dirty="0" err="1"/>
              <a:t>course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65347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Colab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B616DC-1E71-492B-99CB-1432C0D901FA}"/>
              </a:ext>
            </a:extLst>
          </p:cNvPr>
          <p:cNvSpPr txBox="1"/>
          <p:nvPr/>
        </p:nvSpPr>
        <p:spPr>
          <a:xfrm>
            <a:off x="767166" y="1036104"/>
            <a:ext cx="70517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dirty="0" err="1"/>
              <a:t>Click</a:t>
            </a:r>
            <a:r>
              <a:rPr lang="es-419" dirty="0"/>
              <a:t> GitHub and </a:t>
            </a:r>
            <a:r>
              <a:rPr lang="es-419" dirty="0" err="1"/>
              <a:t>search</a:t>
            </a:r>
            <a:r>
              <a:rPr lang="es-419" dirty="0"/>
              <a:t> </a:t>
            </a:r>
            <a:r>
              <a:rPr lang="es-419" dirty="0" err="1"/>
              <a:t>for</a:t>
            </a:r>
            <a:r>
              <a:rPr lang="es-419" dirty="0"/>
              <a:t> </a:t>
            </a:r>
            <a:r>
              <a:rPr lang="es-419" dirty="0" err="1"/>
              <a:t>the</a:t>
            </a:r>
            <a:r>
              <a:rPr lang="es-419" dirty="0"/>
              <a:t> </a:t>
            </a:r>
            <a:r>
              <a:rPr lang="es-419" dirty="0" err="1"/>
              <a:t>version</a:t>
            </a:r>
            <a:r>
              <a:rPr lang="es-419" dirty="0"/>
              <a:t> 3 </a:t>
            </a:r>
            <a:r>
              <a:rPr lang="es-419" dirty="0" err="1"/>
              <a:t>of</a:t>
            </a:r>
            <a:r>
              <a:rPr lang="es-419" dirty="0"/>
              <a:t> </a:t>
            </a:r>
            <a:r>
              <a:rPr lang="es-419" dirty="0" err="1"/>
              <a:t>the</a:t>
            </a:r>
            <a:r>
              <a:rPr lang="es-419" dirty="0"/>
              <a:t> </a:t>
            </a:r>
            <a:r>
              <a:rPr lang="es-419" dirty="0" err="1"/>
              <a:t>fast</a:t>
            </a:r>
            <a:r>
              <a:rPr lang="es-419" dirty="0"/>
              <a:t> </a:t>
            </a:r>
            <a:r>
              <a:rPr lang="es-419" dirty="0" err="1"/>
              <a:t>ai</a:t>
            </a:r>
            <a:r>
              <a:rPr lang="es-419" dirty="0"/>
              <a:t> </a:t>
            </a:r>
            <a:r>
              <a:rPr lang="es-419" dirty="0" err="1"/>
              <a:t>course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8122146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32491</TotalTime>
  <Words>226</Words>
  <Application>Microsoft Office PowerPoint</Application>
  <PresentationFormat>On-screen Show (4:3)</PresentationFormat>
  <Paragraphs>62</Paragraphs>
  <Slides>11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Arial</vt:lpstr>
      <vt:lpstr>Calibri</vt:lpstr>
      <vt:lpstr>Calibri Light</vt:lpstr>
      <vt:lpstr>Century Gothic</vt:lpstr>
      <vt:lpstr>Courier New</vt:lpstr>
      <vt:lpstr>Verdana</vt:lpstr>
      <vt:lpstr>Wingdings</vt:lpstr>
      <vt:lpstr>Custom Design</vt:lpstr>
      <vt:lpstr>PowerPoint Presentation</vt:lpstr>
      <vt:lpstr>Agenda</vt:lpstr>
      <vt:lpstr>Cheat sheet</vt:lpstr>
      <vt:lpstr>Colab</vt:lpstr>
      <vt:lpstr>Colab</vt:lpstr>
      <vt:lpstr>Colab</vt:lpstr>
      <vt:lpstr>Colab</vt:lpstr>
      <vt:lpstr>Colab</vt:lpstr>
      <vt:lpstr>Colab</vt:lpstr>
      <vt:lpstr>Colab</vt:lpstr>
      <vt:lpstr>Colab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Kathleen Kennedy</dc:creator>
  <cp:lastModifiedBy>Pete Ostergren</cp:lastModifiedBy>
  <cp:revision>521</cp:revision>
  <cp:lastPrinted>2020-02-13T11:26:55Z</cp:lastPrinted>
  <dcterms:created xsi:type="dcterms:W3CDTF">2014-02-10T00:22:15Z</dcterms:created>
  <dcterms:modified xsi:type="dcterms:W3CDTF">2020-02-13T11:38:19Z</dcterms:modified>
</cp:coreProperties>
</file>